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06" r:id="rId2"/>
    <p:sldId id="326" r:id="rId3"/>
    <p:sldId id="330" r:id="rId4"/>
    <p:sldId id="329" r:id="rId5"/>
    <p:sldId id="332" r:id="rId6"/>
    <p:sldId id="328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27" r:id="rId17"/>
    <p:sldId id="342" r:id="rId18"/>
    <p:sldId id="258" r:id="rId19"/>
  </p:sldIdLst>
  <p:sldSz cx="12192000" cy="6858000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649D"/>
    <a:srgbClr val="2365C3"/>
    <a:srgbClr val="1557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68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A2D05-B136-4681-AB1D-667E9A637336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3BBED-1A4A-403D-AAB7-1E5C1A0C3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079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E3D91-0642-462F-8689-1C2A62C310D3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360" y="3229277"/>
            <a:ext cx="7943507" cy="305862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61121-6D30-4142-829E-C49CF75AA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747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8783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2438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0465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703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8677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1212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5437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753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4719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417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127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062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983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079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972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503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670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102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563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732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668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184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870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105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648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48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380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405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707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B4DD9-9FE2-4920-BB05-614A5C54D70A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56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lib.herzen.spb.ru/f/form1" TargetMode="External"/><Relationship Id="rId5" Type="http://schemas.openxmlformats.org/officeDocument/2006/relationships/image" Target="../media/image14.png"/><Relationship Id="rId4" Type="http://schemas.openxmlformats.org/officeDocument/2006/relationships/hyperlink" Target="https://lib.herzen.spb.ru/p/bibsupport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libinfo@herzen.spb.ru" TargetMode="External"/><Relationship Id="rId5" Type="http://schemas.openxmlformats.org/officeDocument/2006/relationships/hyperlink" Target="https://t.me/libherzen_books" TargetMode="Externa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436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11831" y="2681950"/>
            <a:ext cx="6816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Lazursky" panose="020B0604020202020204" pitchFamily="34" charset="0"/>
              </a:rPr>
              <a:t>Формирование раздела учебно-методического обеспечения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Lazursky" panose="020B0604020202020204" pitchFamily="34" charset="0"/>
              </a:rPr>
              <a:t>(«Учебники и пособия») рабочих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Lazursky" panose="020B0604020202020204" pitchFamily="34" charset="0"/>
              </a:rPr>
              <a:t>программ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Lazursky" panose="020B0604020202020204" pitchFamily="34" charset="0"/>
              </a:rPr>
              <a:t>дисциплин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Lazursky" panose="020B0604020202020204" pitchFamily="34" charset="0"/>
              </a:rPr>
              <a:t>, практик, ГИА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Lazursky" panose="020B0604020202020204" pitchFamily="34" charset="0"/>
              </a:rPr>
              <a:t>«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Lazursky" panose="020B0604020202020204" pitchFamily="34" charset="0"/>
              </a:rPr>
              <a:t>Электронной документации ОПОП»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966883" y="4805897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0"/>
              </a:spcBef>
              <a:buClrTx/>
              <a:buSzTx/>
            </a:pPr>
            <a:r>
              <a:rPr lang="ru-RU" sz="1200" spc="100" dirty="0" smtClean="0">
                <a:solidFill>
                  <a:schemeClr val="accent1">
                    <a:lumMod val="50000"/>
                  </a:schemeClr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заместитель директора фундаментальной библиотеки</a:t>
            </a:r>
            <a:r>
              <a:rPr lang="en-US" sz="1200" spc="100" dirty="0" smtClean="0">
                <a:solidFill>
                  <a:schemeClr val="accent1">
                    <a:lumMod val="50000"/>
                  </a:schemeClr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 </a:t>
            </a:r>
            <a:endParaRPr lang="ru-RU" sz="1200" spc="100" dirty="0" smtClean="0">
              <a:solidFill>
                <a:schemeClr val="accent1">
                  <a:lumMod val="50000"/>
                </a:schemeClr>
              </a:solidFill>
              <a:latin typeface="Lazursky" panose="020B060402020202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ClrTx/>
              <a:buSzTx/>
            </a:pPr>
            <a:r>
              <a:rPr lang="ru-RU" sz="1200" spc="100" dirty="0" smtClean="0">
                <a:solidFill>
                  <a:schemeClr val="accent1">
                    <a:lumMod val="50000"/>
                  </a:schemeClr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РГПУ им. А.И. Герцена</a:t>
            </a:r>
            <a:endParaRPr lang="en-US" sz="1200" spc="100" dirty="0" smtClean="0">
              <a:solidFill>
                <a:schemeClr val="accent1">
                  <a:lumMod val="50000"/>
                </a:schemeClr>
              </a:solidFill>
              <a:latin typeface="Lazursky" panose="020B060402020202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ClrTx/>
              <a:buSzTx/>
            </a:pPr>
            <a:r>
              <a:rPr lang="ru-RU" spc="100" dirty="0" smtClean="0">
                <a:solidFill>
                  <a:schemeClr val="accent1">
                    <a:lumMod val="50000"/>
                  </a:schemeClr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Морозова Светлана Александровна</a:t>
            </a:r>
            <a:endParaRPr lang="ru-RU" spc="100" dirty="0">
              <a:solidFill>
                <a:schemeClr val="accent1">
                  <a:lumMod val="50000"/>
                </a:schemeClr>
              </a:solidFill>
              <a:latin typeface="Lazursky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55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8403" y="139030"/>
            <a:ext cx="100498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kern="0" dirty="0">
                <a:solidFill>
                  <a:srgbClr val="01649D"/>
                </a:solidFill>
                <a:latin typeface="Lazursky" panose="020B0604020202020204" pitchFamily="34" charset="0"/>
              </a:rPr>
              <a:t>Отбор изданий из электронного каталога фундаментальной библиотеки, не включенных в модуль «</a:t>
            </a:r>
            <a:r>
              <a:rPr lang="ru-RU" kern="0" dirty="0" err="1">
                <a:solidFill>
                  <a:srgbClr val="01649D"/>
                </a:solidFill>
                <a:latin typeface="Lazursky" panose="020B0604020202020204" pitchFamily="34" charset="0"/>
              </a:rPr>
              <a:t>Книгообеспеченность</a:t>
            </a:r>
            <a:r>
              <a:rPr lang="ru-RU" kern="0" dirty="0">
                <a:solidFill>
                  <a:srgbClr val="01649D"/>
                </a:solidFill>
                <a:latin typeface="Lazursky" panose="020B0604020202020204" pitchFamily="34" charset="0"/>
              </a:rPr>
              <a:t>» («Добавить из электронного каталога библиотеки»)</a:t>
            </a:r>
            <a:endParaRPr lang="ru-RU" sz="1100" kern="0" dirty="0" smtClean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2986" y="1124975"/>
            <a:ext cx="7664110" cy="108042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нажмите на кнопку «Добавить из электронного каталога библиотеки»;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открывшейся строке поиска введите части слов или точное название известного вам издания, как описано выше;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выпавшем списке кликните по тем изданиям, которые вы считаете подходящими;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издания, по клику, включаются в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таблицу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39" y="2653150"/>
            <a:ext cx="7678355" cy="175340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8097095" y="1131476"/>
            <a:ext cx="3984213" cy="563904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13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Поиск в электронном каталоге</a:t>
            </a:r>
            <a:r>
              <a:rPr lang="ru-RU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морфологический</a:t>
            </a:r>
            <a:r>
              <a:rPr lang="ru-RU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то есть, не учитывает различные формы слов. Поэтому, рекомендуем создавать запрос по частям слов (до изменяемых сегментов). </a:t>
            </a:r>
            <a:endParaRPr lang="ru-RU" sz="135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ru-RU" sz="135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135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Поиск </a:t>
            </a:r>
            <a:r>
              <a:rPr lang="ru-RU" sz="13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производится по всем ключевым сегментам метаданных</a:t>
            </a:r>
            <a:r>
              <a:rPr lang="ru-RU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поэтому, в запросе могут быть не только слова, но, например, и год издания, и продолжение заглавия (вид издания), и персоналии (авторы, редакторы, переводчики, рецензенты и т.п.). </a:t>
            </a:r>
            <a:endParaRPr lang="ru-RU" sz="135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ru-RU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Например, РПД «Возрастная анатомия, физиология и культура здоровья». Возможные запросы, исходя из содержания РПД (без кавычек): «</a:t>
            </a:r>
            <a:r>
              <a:rPr lang="ru-RU" sz="13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возрастн</a:t>
            </a:r>
            <a:r>
              <a:rPr lang="ru-RU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анатом </a:t>
            </a:r>
            <a:r>
              <a:rPr lang="ru-RU" sz="13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физиол</a:t>
            </a:r>
            <a:r>
              <a:rPr lang="ru-RU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13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окруж</a:t>
            </a:r>
            <a:r>
              <a:rPr lang="ru-RU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сред 2023», «</a:t>
            </a:r>
            <a:r>
              <a:rPr lang="ru-RU" sz="13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нервн</a:t>
            </a:r>
            <a:r>
              <a:rPr lang="ru-RU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систем </a:t>
            </a:r>
            <a:r>
              <a:rPr lang="ru-RU" sz="13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202</a:t>
            </a:r>
            <a:r>
              <a:rPr lang="ru-RU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135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(здесь подразумевается учет изданий 2020-х годов)</a:t>
            </a:r>
            <a:r>
              <a:rPr lang="ru-RU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«гигиен здоров 2021». </a:t>
            </a:r>
            <a:endParaRPr lang="ru-RU" sz="135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ru-RU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ru-RU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вам известно точное название издания, можете указать в строке поиска название полностью.</a:t>
            </a:r>
            <a:endParaRPr lang="ru-RU" sz="13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40" y="4843585"/>
            <a:ext cx="7678354" cy="192693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7836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6333" y="216181"/>
            <a:ext cx="100498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kern="0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Печатные издания в учебно-методическом обеспечении</a:t>
            </a:r>
            <a:endParaRPr lang="ru-RU" sz="1100" kern="0" dirty="0" smtClean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00516" y="1707225"/>
            <a:ext cx="3633573" cy="132343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10 книг и 40 студентов.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студентов ÷ 4  = 10 книг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студентов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 0,25 = 10 книг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155" y="1454545"/>
            <a:ext cx="2228850" cy="1828800"/>
          </a:xfrm>
          <a:prstGeom prst="rect">
            <a:avLst/>
          </a:prstGeom>
        </p:spPr>
      </p:pic>
      <p:sp>
        <p:nvSpPr>
          <p:cNvPr id="13" name="AutoShape 2" descr="Красный крестик | Премиум векторы"/>
          <p:cNvSpPr>
            <a:spLocks noChangeAspect="1" noChangeArrowheads="1"/>
          </p:cNvSpPr>
          <p:nvPr/>
        </p:nvSpPr>
        <p:spPr bwMode="auto">
          <a:xfrm>
            <a:off x="155575" y="-822325"/>
            <a:ext cx="19145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155" y="4273787"/>
            <a:ext cx="2257425" cy="20193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33" y="985946"/>
            <a:ext cx="4840496" cy="276599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33" y="3900438"/>
            <a:ext cx="4840496" cy="276599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8391970" y="4775605"/>
            <a:ext cx="3633573" cy="101566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5 книг и 40 студентов.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книг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 4 = 20 студентов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44000" y="6527936"/>
            <a:ext cx="35481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Изображения созданы с помощью </a:t>
            </a:r>
            <a:r>
              <a:rPr lang="en-US" sz="1200" i="1" dirty="0" smtClean="0"/>
              <a:t>DALL-E 3</a:t>
            </a: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val="300559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0516" y="34925"/>
            <a:ext cx="100498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kern="0" dirty="0">
                <a:solidFill>
                  <a:srgbClr val="01649D"/>
                </a:solidFill>
                <a:latin typeface="Lazursky" panose="020B0604020202020204" pitchFamily="34" charset="0"/>
              </a:rPr>
              <a:t>Издания и ресурсы, не отвечающие требованиям ФГОС ВО </a:t>
            </a:r>
            <a:r>
              <a:rPr lang="en-US" kern="0" dirty="0" smtClean="0">
                <a:solidFill>
                  <a:srgbClr val="01649D"/>
                </a:solidFill>
                <a:latin typeface="Lazursky" panose="020B0604020202020204" pitchFamily="34" charset="0"/>
              </a:rPr>
              <a:t/>
            </a:r>
            <a:br>
              <a:rPr lang="en-US" kern="0" dirty="0" smtClean="0">
                <a:solidFill>
                  <a:srgbClr val="01649D"/>
                </a:solidFill>
                <a:latin typeface="Lazursky" panose="020B0604020202020204" pitchFamily="34" charset="0"/>
              </a:rPr>
            </a:br>
            <a:r>
              <a:rPr lang="ru-RU" kern="0" dirty="0" smtClean="0">
                <a:solidFill>
                  <a:srgbClr val="01649D"/>
                </a:solidFill>
                <a:latin typeface="Lazursky" panose="020B0604020202020204" pitchFamily="34" charset="0"/>
              </a:rPr>
              <a:t>(</a:t>
            </a:r>
            <a:r>
              <a:rPr lang="ru-RU" kern="0" dirty="0">
                <a:solidFill>
                  <a:srgbClr val="01649D"/>
                </a:solidFill>
                <a:latin typeface="Lazursky" panose="020B0604020202020204" pitchFamily="34" charset="0"/>
              </a:rPr>
              <a:t>Таблица 7 «Печатные и электронные образовательные ресурсы для самостоятельной работы», раздел «Редактируемые</a:t>
            </a:r>
            <a:r>
              <a:rPr lang="ru-RU" kern="0" dirty="0" smtClean="0">
                <a:solidFill>
                  <a:srgbClr val="01649D"/>
                </a:solidFill>
                <a:latin typeface="Lazursky" panose="020B0604020202020204" pitchFamily="34" charset="0"/>
              </a:rPr>
              <a:t>»)</a:t>
            </a:r>
            <a:endParaRPr lang="ru-RU" sz="1100" kern="0" dirty="0" smtClean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13" name="AutoShape 2" descr="Красный крестик | Премиум векторы"/>
          <p:cNvSpPr>
            <a:spLocks noChangeAspect="1" noChangeArrowheads="1"/>
          </p:cNvSpPr>
          <p:nvPr/>
        </p:nvSpPr>
        <p:spPr bwMode="auto">
          <a:xfrm>
            <a:off x="155575" y="-822325"/>
            <a:ext cx="19145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61772" y="1032352"/>
            <a:ext cx="11633031" cy="223663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случае, если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книга опубликована более 10 лет назад (от года создания/обновления РПД);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 экземпляров печатного издания менее 0,25 по отношению к числу одновременно обучающихся по РПД;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отвечает требованиям, но не включена в электронный каталог ФБ;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не издание, а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интернет-ресурс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другой вид документов и материалов,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 вы считаете необходимым включение издания / ресурса в РПД, вы можете добавить данное издание / ресурс в Таблицу 7 «Печатные и электронные образовательные ресурсы для самостоятельной работы». Для этого необходимо завершить работу с блоком «Учебники и пособия» и перейти в блок «Редактируемые». Заполняется вручную, просим придерживаться </a:t>
            </a:r>
            <a:r>
              <a:rPr lang="ru-RU" sz="1400" b="1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стандартов библиографического описания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72" y="3545908"/>
            <a:ext cx="9725025" cy="319087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10086797" y="3545908"/>
            <a:ext cx="1908006" cy="89255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‼</a:t>
            </a:r>
            <a:r>
              <a:rPr lang="ru-RU" sz="1200" b="1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 Заявки </a:t>
            </a:r>
            <a:r>
              <a:rPr lang="ru-RU" sz="1200" b="1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на приобретение учебной и научной литературы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98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48882" y="278851"/>
            <a:ext cx="100498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kern="0" dirty="0">
                <a:solidFill>
                  <a:srgbClr val="01649D"/>
                </a:solidFill>
                <a:latin typeface="Lazursky" panose="020B0604020202020204" pitchFamily="34" charset="0"/>
              </a:rPr>
              <a:t>Подтверждение таблиц 11 и 12</a:t>
            </a:r>
            <a:endParaRPr lang="ru-RU" sz="1100" kern="0" dirty="0" smtClean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13" name="AutoShape 2" descr="Красный крестик | Премиум векторы"/>
          <p:cNvSpPr>
            <a:spLocks noChangeAspect="1" noChangeArrowheads="1"/>
          </p:cNvSpPr>
          <p:nvPr/>
        </p:nvSpPr>
        <p:spPr bwMode="auto">
          <a:xfrm>
            <a:off x="155575" y="-822325"/>
            <a:ext cx="19145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5946"/>
            <a:ext cx="12192000" cy="535788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0093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48882" y="278851"/>
            <a:ext cx="100498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kern="0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После отправки «На проверку»</a:t>
            </a:r>
            <a:endParaRPr lang="ru-RU" sz="1100" kern="0" dirty="0" smtClean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13" name="AutoShape 2" descr="Красный крестик | Премиум векторы"/>
          <p:cNvSpPr>
            <a:spLocks noChangeAspect="1" noChangeArrowheads="1"/>
          </p:cNvSpPr>
          <p:nvPr/>
        </p:nvSpPr>
        <p:spPr bwMode="auto">
          <a:xfrm>
            <a:off x="155575" y="-822325"/>
            <a:ext cx="19145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845"/>
            <a:ext cx="12192000" cy="484107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4233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48882" y="278851"/>
            <a:ext cx="100498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kern="0" dirty="0">
                <a:solidFill>
                  <a:srgbClr val="01649D"/>
                </a:solidFill>
                <a:latin typeface="Lazursky" panose="020B0604020202020204" pitchFamily="34" charset="0"/>
              </a:rPr>
              <a:t>Корректировка данных в модуле «</a:t>
            </a:r>
            <a:r>
              <a:rPr lang="ru-RU" kern="0" dirty="0" err="1">
                <a:solidFill>
                  <a:srgbClr val="01649D"/>
                </a:solidFill>
                <a:latin typeface="Lazursky" panose="020B0604020202020204" pitchFamily="34" charset="0"/>
              </a:rPr>
              <a:t>Книгообеспеченность</a:t>
            </a:r>
            <a:r>
              <a:rPr lang="ru-RU" kern="0" dirty="0">
                <a:solidFill>
                  <a:srgbClr val="01649D"/>
                </a:solidFill>
                <a:latin typeface="Lazursky" panose="020B0604020202020204" pitchFamily="34" charset="0"/>
              </a:rPr>
              <a:t>»</a:t>
            </a:r>
            <a:endParaRPr lang="ru-RU" sz="1100" kern="0" dirty="0" smtClean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13" name="AutoShape 2" descr="Красный крестик | Премиум векторы"/>
          <p:cNvSpPr>
            <a:spLocks noChangeAspect="1" noChangeArrowheads="1"/>
          </p:cNvSpPr>
          <p:nvPr/>
        </p:nvSpPr>
        <p:spPr bwMode="auto">
          <a:xfrm>
            <a:off x="155575" y="-822325"/>
            <a:ext cx="19145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95056" y="1171025"/>
            <a:ext cx="8406215" cy="948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случае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дополнения / удаления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сведений в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таблицах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 и 12 РПД из ЭК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ФБ – свяжитесь с библиотекой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5056" y="3965249"/>
            <a:ext cx="8406215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случае, если издание отсутствует в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 –                                                 заполните заявку на приобретение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939" y="1171025"/>
            <a:ext cx="2432486" cy="243248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939" y="3965249"/>
            <a:ext cx="2478280" cy="247828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9035045" y="6528268"/>
            <a:ext cx="30437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i="1" dirty="0">
                <a:solidFill>
                  <a:prstClr val="black"/>
                </a:solidFill>
              </a:rPr>
              <a:t>Изображения созданы с помощью </a:t>
            </a:r>
            <a:r>
              <a:rPr lang="en-US" sz="1200" i="1" dirty="0">
                <a:solidFill>
                  <a:prstClr val="black"/>
                </a:solidFill>
              </a:rPr>
              <a:t>DALL-E 3</a:t>
            </a:r>
            <a:endParaRPr lang="ru-RU" sz="12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16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82765" y="338641"/>
            <a:ext cx="88561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kern="0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Где найти актуальную информацию?</a:t>
            </a:r>
            <a:endParaRPr lang="ru-RU" sz="1200" kern="0" dirty="0" smtClean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65" y="1077391"/>
            <a:ext cx="9242453" cy="561995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0397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82765" y="338641"/>
            <a:ext cx="88561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kern="0" dirty="0">
                <a:solidFill>
                  <a:srgbClr val="01649D"/>
                </a:solidFill>
                <a:latin typeface="Lazursky" panose="020B0604020202020204" pitchFamily="34" charset="0"/>
              </a:rPr>
              <a:t>Контакты</a:t>
            </a:r>
            <a:endParaRPr lang="ru-RU" sz="1200" kern="0" dirty="0" smtClean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80217" y="1115405"/>
            <a:ext cx="680788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вопросам заполнения раздела 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пособия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(и другие вопросы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книгообеспеченности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):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45" name="Рисунок 68" descr="чат КО Q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276" y="1115405"/>
            <a:ext cx="2758290" cy="275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80217" y="2583968"/>
            <a:ext cx="6894901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оперативно и эффективно: 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специальный чат в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Телеграм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стандартно и иногда чуть дольше: 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libinfo@herzen.spb.ru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89276" y="6452968"/>
            <a:ext cx="30437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i="1" dirty="0">
                <a:solidFill>
                  <a:prstClr val="black"/>
                </a:solidFill>
              </a:rPr>
              <a:t>Изображения созданы с помощью </a:t>
            </a:r>
            <a:r>
              <a:rPr lang="en-US" sz="1200" i="1" dirty="0">
                <a:solidFill>
                  <a:prstClr val="black"/>
                </a:solidFill>
              </a:rPr>
              <a:t>DALL-E 3</a:t>
            </a:r>
            <a:endParaRPr lang="ru-RU" sz="1200" i="1" dirty="0">
              <a:solidFill>
                <a:prstClr val="black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65" y="3749278"/>
            <a:ext cx="2982484" cy="298248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79" y="3749277"/>
            <a:ext cx="2980689" cy="298068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0890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4364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458" y="1343489"/>
            <a:ext cx="6093005" cy="4307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903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82765" y="338641"/>
            <a:ext cx="88561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kern="0" dirty="0" smtClean="0">
                <a:solidFill>
                  <a:srgbClr val="01649D"/>
                </a:solidFill>
                <a:latin typeface="Lazursky" panose="020B0604020202020204" pitchFamily="34" charset="0"/>
              </a:rPr>
              <a:t>Учебно-методическое обеспечение РПД</a:t>
            </a:r>
            <a:endParaRPr lang="ru-RU" sz="1200" kern="0" dirty="0" smtClean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5118" y="1171025"/>
            <a:ext cx="10528419" cy="5279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2E74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Используемые термины и </a:t>
            </a:r>
            <a:r>
              <a:rPr lang="ru-RU" sz="2000" b="1" dirty="0" smtClean="0">
                <a:solidFill>
                  <a:srgbClr val="2E74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ресурсы</a:t>
            </a: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endParaRPr lang="ru-RU" sz="1300" b="1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«Электронная документация ОПОП» (далее – ЭД ОПОП)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онлайновая среда для создания, редактирования, печати и хранения электронной документации к основным профессиональным образовательным программам (ОПОП), компонент электронной информационно-образовательной среды университета.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Книгообеспеченность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(модуль)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онлайновый программный комплекс, отражающий распределение печатных и электронных изданий из фонда фундаментальной библиотеки (далее – ФБ) РГПУ им. А.И. Герцена (далее – РГПУ) по рабочим программам дисциплин (далее – РПД) и формирующий, на основе введенной информации, данные о показателе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книгообеспеченности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Интегрирован в ЭД ОПОП в формате кнопки вызова данных (в режиме реального времени) «Добавить из рекомендуемой литературы». Размещен как онлайновый модуль на сайте ФБ в разделе «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Книгообеспеченность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Электронный каталог фундаментальной библиотеки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(далее – ЭК)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онлайновый программный комплекс, позволяющий производить поиск по документам (изданиям и другим видов ресурсов) в базе данных ФБ. Интегрирован в ЭД ОПОП в формате кнопки вызова данных (в режиме реального времени) «Добавить из электронного каталога библиотеки». Размещен как онлайновый модуль на сайте ФБ в разделе «Каталоги».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54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82765" y="338641"/>
            <a:ext cx="88561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kern="0" dirty="0" smtClean="0">
                <a:solidFill>
                  <a:srgbClr val="01649D"/>
                </a:solidFill>
                <a:latin typeface="Lazursky" panose="020B0604020202020204" pitchFamily="34" charset="0"/>
              </a:rPr>
              <a:t>Учебно-методическое обеспечение РПД</a:t>
            </a:r>
            <a:endParaRPr lang="ru-RU" sz="1200" kern="0" dirty="0" smtClean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5118" y="1171025"/>
            <a:ext cx="10528419" cy="4869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2E74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Блок «Учебники и пособия»</a:t>
            </a:r>
          </a:p>
          <a:p>
            <a:pPr marL="342900" indent="-34290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Таблица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11 «Перечень печатных и электронных изданий, обеспечивающих реализацию рабочей программы дисциплины» </a:t>
            </a:r>
            <a:endParaRPr lang="ru-RU" sz="20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Таблица 12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«Дополнительные печатные и электронные образовательные ресурсы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</a:p>
          <a:p>
            <a:pPr marL="342900" indent="-34290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ru-RU" sz="2000" b="1" dirty="0">
                <a:solidFill>
                  <a:srgbClr val="2E74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Блок </a:t>
            </a:r>
            <a:r>
              <a:rPr lang="ru-RU" sz="2000" b="1" dirty="0" smtClean="0">
                <a:solidFill>
                  <a:srgbClr val="2E74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«Редактируемые»</a:t>
            </a:r>
            <a:endParaRPr lang="ru-RU" sz="2000" b="1" dirty="0">
              <a:solidFill>
                <a:srgbClr val="2E74B5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Таблица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7 «Печатные и электронные образовательные ресурсы для самостоятельной работы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</a:p>
          <a:p>
            <a:pPr marL="342900" lvl="0" indent="-342900">
              <a:lnSpc>
                <a:spcPct val="107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ru-RU" sz="2000" b="1" dirty="0">
                <a:solidFill>
                  <a:srgbClr val="2E74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Блок </a:t>
            </a:r>
            <a:r>
              <a:rPr lang="ru-RU" sz="2000" b="1" dirty="0" smtClean="0">
                <a:solidFill>
                  <a:srgbClr val="2E74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«Не редактируемые</a:t>
            </a:r>
            <a:r>
              <a:rPr lang="ru-RU" sz="2000" b="1" dirty="0">
                <a:solidFill>
                  <a:srgbClr val="2E74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lvl="0" indent="-342900">
              <a:lnSpc>
                <a:spcPct val="107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справочные системы</a:t>
            </a:r>
          </a:p>
          <a:p>
            <a:pPr marL="342900" lvl="0" indent="-342900">
              <a:lnSpc>
                <a:spcPct val="107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ресурсы и профессиональные базы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</a:p>
          <a:p>
            <a:pPr marL="342900" lvl="0" indent="-342900">
              <a:lnSpc>
                <a:spcPct val="107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13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«Электронно-библиотечные системы»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endParaRPr lang="ru-RU" sz="1300" b="1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50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82765" y="338641"/>
            <a:ext cx="88561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kern="0" dirty="0" smtClean="0">
                <a:solidFill>
                  <a:srgbClr val="01649D"/>
                </a:solidFill>
                <a:latin typeface="Lazursky" panose="020B0604020202020204" pitchFamily="34" charset="0"/>
              </a:rPr>
              <a:t>Требования ФГОС ВО</a:t>
            </a:r>
            <a:endParaRPr lang="ru-RU" sz="1200" kern="0" dirty="0" smtClean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2149" y="1230305"/>
            <a:ext cx="10767701" cy="511935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indent="228600" algn="just">
              <a:spcAft>
                <a:spcPts val="750"/>
              </a:spcAft>
            </a:pP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4.2.2. Каждый обучающийся в течение всего периода обучения должен быть обеспечен индивидуальным неограниченным доступом к электронной информационно-образовательной среде Организации из любой точки, в которой имеется доступ к информационно-телекоммуникационной сети "Интернет" (далее - сеть "Интернет"), как на территории Организации, так и вне ее. Условия для функционирования электронной информационно-образовательной среды могут быть созданы с использованием ресурсов иных организаций.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spcAft>
                <a:spcPts val="750"/>
              </a:spcAft>
            </a:pP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Электронная информационно-образовательная среда Организации должна обеспечивать: доступ к учебным планам, рабочим программам дисциплин (модулей), программам практик, </a:t>
            </a:r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электронным учебным изданиям и электронным образовательным ресурсам, указанным в рабочих программах дисциплин (модулей), программах практик...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spcAft>
                <a:spcPts val="750"/>
              </a:spcAft>
            </a:pP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4.3.3. При использовании в образовательном процессе </a:t>
            </a:r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печатных изданий библиотечный фонд должен быть укомплектован печатными изданиями из расчета не менее 0,25 экземпляра каждого из изданий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указанных в рабочих  программах дисциплин (модулей), программах практик, </a:t>
            </a:r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одного обучающегося из числа лиц, одновременно осваивающих соответствующую дисциплину (модуль)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проходящих соответствующую практику.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spcAft>
                <a:spcPts val="750"/>
              </a:spcAft>
            </a:pP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4.3.4. Обучающимся должен быть обеспечен доступ (удаленный доступ), в том числе в случае применения электронного обучения, дистанционных образовательных технологий, к</a:t>
            </a:r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современным профессиональным базам данных и информационным справочным системам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состав которых определяется в рабочих программах дисциплин (модулей) и подлежит обновлению (при необходимости).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spcAft>
                <a:spcPts val="750"/>
              </a:spcAft>
            </a:pP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4.3.5. Обучающиеся из числа инвалидов и лиц с ОВЗ должны быть обеспечены 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печатными и (или) электронными образовательными ресурсами в формах, адаптированных к ограничениям их 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здоровья.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73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196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0218" y="183779"/>
            <a:ext cx="88561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kern="0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Локальные </a:t>
            </a:r>
            <a:r>
              <a:rPr lang="ru-RU" sz="2000" kern="0" dirty="0">
                <a:solidFill>
                  <a:srgbClr val="01649D"/>
                </a:solidFill>
                <a:latin typeface="Lazursky" panose="020B0604020202020204" pitchFamily="34" charset="0"/>
              </a:rPr>
              <a:t>нормативные требования  РГПУ к учебно-методическому обеспечению (на основе ФГОС ВО).</a:t>
            </a:r>
            <a:endParaRPr lang="ru-RU" sz="1200" kern="0" dirty="0" smtClean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6734" y="1169724"/>
            <a:ext cx="7904858" cy="95410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«Регламент обеспечения библиотечно-информационными ресурсами основных образовательных программ высшего образования, реализуемых в федеральном государственном бюджетном образовательном учреждении высшего образования «Российский государственный педагогический университет им. А. И. Герцена»»</a:t>
            </a:r>
            <a:endParaRPr lang="ru-RU" sz="2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202" y="1086640"/>
            <a:ext cx="4023798" cy="569038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941038"/>
              </p:ext>
            </p:extLst>
          </p:nvPr>
        </p:nvGraphicFramePr>
        <p:xfrm>
          <a:off x="136734" y="2607204"/>
          <a:ext cx="7904858" cy="4169819"/>
        </p:xfrm>
        <a:graphic>
          <a:graphicData uri="http://schemas.openxmlformats.org/drawingml/2006/table">
            <a:tbl>
              <a:tblPr firstRow="1" firstCol="1" bandRow="1"/>
              <a:tblGrid>
                <a:gridCol w="2360884">
                  <a:extLst>
                    <a:ext uri="{9D8B030D-6E8A-4147-A177-3AD203B41FA5}">
                      <a16:colId xmlns:a16="http://schemas.microsoft.com/office/drawing/2014/main" val="3824503199"/>
                    </a:ext>
                  </a:extLst>
                </a:gridCol>
                <a:gridCol w="5543974">
                  <a:extLst>
                    <a:ext uri="{9D8B030D-6E8A-4147-A177-3AD203B41FA5}">
                      <a16:colId xmlns:a16="http://schemas.microsoft.com/office/drawing/2014/main" val="996704991"/>
                    </a:ext>
                  </a:extLst>
                </a:gridCol>
              </a:tblGrid>
              <a:tr h="21946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Что может быть в списках литературы, а что нет: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285834"/>
                  </a:ext>
                </a:extLst>
              </a:tr>
              <a:tr h="3950354">
                <a:tc>
                  <a:txBody>
                    <a:bodyPr/>
                    <a:lstStyle/>
                    <a:p>
                      <a:pPr marL="139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Таблица 11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39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Таблица 12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39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Печатное издание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711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39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Издание в ЭБС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711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39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Таблица 7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39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39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Издания для СПО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более 10 изданий, не старше 10 лет, учебники, учебные и учебно-методические пособия, только из электронного каталога ФБ РГПУ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более 10 изданий, не старше 10 лет, все остальные виды изданий, только из электронного каталога ФБ РГПУ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менее 0,25 экземпляров каждого издания на каждого обучающегося по программе (25%)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indent="2476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обеспеченность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 (100%)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indent="2476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indent="2476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более 10 лет,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малоэкземплярные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печатные, не из электронного каталога ФБ РГПУ,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интернет-ресурсы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 другое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indent="2476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indent="2476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350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53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82765" y="338641"/>
            <a:ext cx="88561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kern="0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Краткая схема заполнения блока «Учебники и пособия»</a:t>
            </a:r>
            <a:endParaRPr lang="ru-RU" sz="1200" kern="0" dirty="0" smtClean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07" y="998487"/>
            <a:ext cx="10416911" cy="585951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975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82765" y="338641"/>
            <a:ext cx="88561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kern="0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Начало работы. Режим редактирования</a:t>
            </a:r>
            <a:endParaRPr lang="ru-RU" sz="1200" kern="0" dirty="0" smtClean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4586"/>
            <a:ext cx="12192000" cy="510895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3643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8403" y="139030"/>
            <a:ext cx="88561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kern="0" dirty="0">
                <a:solidFill>
                  <a:srgbClr val="01649D"/>
                </a:solidFill>
                <a:latin typeface="Lazursky" panose="020B0604020202020204" pitchFamily="34" charset="0"/>
              </a:rPr>
              <a:t>Отбор изданий из модуля «</a:t>
            </a:r>
            <a:r>
              <a:rPr lang="ru-RU" sz="2000" kern="0" dirty="0" err="1">
                <a:solidFill>
                  <a:srgbClr val="01649D"/>
                </a:solidFill>
                <a:latin typeface="Lazursky" panose="020B0604020202020204" pitchFamily="34" charset="0"/>
              </a:rPr>
              <a:t>Книгообеспеченность</a:t>
            </a:r>
            <a:r>
              <a:rPr lang="ru-RU" sz="2000" kern="0" dirty="0">
                <a:solidFill>
                  <a:srgbClr val="01649D"/>
                </a:solidFill>
                <a:latin typeface="Lazursky" panose="020B0604020202020204" pitchFamily="34" charset="0"/>
              </a:rPr>
              <a:t>» («Рекомендуемая литература»)</a:t>
            </a:r>
            <a:endParaRPr lang="ru-RU" sz="1200" kern="0" dirty="0" smtClean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34" y="3400457"/>
            <a:ext cx="12216868" cy="266513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123833" y="1391472"/>
            <a:ext cx="106252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нажмите на кнопку «Добавить из рекомендуемой литературы» (это издания, выбранные библиотекой, из модуля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Книгообеспеченность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нажмите на поле «Выбрано», в выпавшем списке кликните по тем изданиям, которые вы считаете подходящими;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издания, по клику, включаются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таблицу</a:t>
            </a:r>
            <a:endParaRPr lang="ru-RU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04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8403" y="139030"/>
            <a:ext cx="88561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kern="0" dirty="0">
                <a:solidFill>
                  <a:srgbClr val="01649D"/>
                </a:solidFill>
                <a:latin typeface="Lazursky" panose="020B0604020202020204" pitchFamily="34" charset="0"/>
              </a:rPr>
              <a:t>Отбор изданий из модуля «</a:t>
            </a:r>
            <a:r>
              <a:rPr lang="ru-RU" sz="2000" kern="0" dirty="0" err="1">
                <a:solidFill>
                  <a:srgbClr val="01649D"/>
                </a:solidFill>
                <a:latin typeface="Lazursky" panose="020B0604020202020204" pitchFamily="34" charset="0"/>
              </a:rPr>
              <a:t>Книгообеспеченность</a:t>
            </a:r>
            <a:r>
              <a:rPr lang="ru-RU" sz="2000" kern="0" dirty="0">
                <a:solidFill>
                  <a:srgbClr val="01649D"/>
                </a:solidFill>
                <a:latin typeface="Lazursky" panose="020B0604020202020204" pitchFamily="34" charset="0"/>
              </a:rPr>
              <a:t>» («Рекомендуемая литература»)</a:t>
            </a:r>
            <a:endParaRPr lang="ru-RU" sz="1200" kern="0" dirty="0" smtClean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1996"/>
            <a:ext cx="7536560" cy="573203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7733943" y="1031996"/>
            <a:ext cx="3999431" cy="187051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Таблицы заполнены. Если в таблице оказалось неподходящее издание, вы изменили решение, предполагаете дополнить таблицы изданиями из ЭК ФБ, нажмите на значок «Корзина» в строке издания.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33943" y="4762627"/>
            <a:ext cx="4067799" cy="200054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ru-RU" sz="1200" dirty="0">
                <a:latin typeface="Times New Roman" panose="02020603050405020304" pitchFamily="18" charset="0"/>
              </a:rPr>
              <a:t>издания из электронно-библиотечных систем – метка «ЭБС»;</a:t>
            </a:r>
            <a:endParaRPr lang="ru-RU" dirty="0"/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ru-RU" sz="1200" dirty="0">
                <a:latin typeface="Times New Roman" panose="02020603050405020304" pitchFamily="18" charset="0"/>
              </a:rPr>
              <a:t>печатные издания – метка количества экземпляров, например, «2 экз.». Количество экземпляров меньше десяти выделено желтым цветом, как возможно недостаточное. Более 10 – зеленым. </a:t>
            </a:r>
            <a:endParaRPr lang="ru-RU" sz="1200" dirty="0" smtClean="0">
              <a:latin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endParaRPr lang="ru-RU" sz="1200" dirty="0">
              <a:latin typeface="Times New Roman" panose="02020603050405020304" pitchFamily="18" charset="0"/>
            </a:endParaRPr>
          </a:p>
          <a:p>
            <a:pPr lvl="0" algn="just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‼</a:t>
            </a:r>
            <a:r>
              <a:rPr lang="ru-RU" sz="1200" b="1" dirty="0" smtClean="0">
                <a:latin typeface="Times New Roman" panose="02020603050405020304" pitchFamily="18" charset="0"/>
              </a:rPr>
              <a:t> Важно</a:t>
            </a:r>
            <a:r>
              <a:rPr lang="ru-RU" sz="1200" b="1" dirty="0">
                <a:latin typeface="Times New Roman" panose="02020603050405020304" pitchFamily="18" charset="0"/>
              </a:rPr>
              <a:t>, расчет обеспечения для печатных изданий производится по каждой строке. </a:t>
            </a:r>
            <a:endParaRPr lang="ru-RU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3898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4841</TotalTime>
  <Words>1080</Words>
  <Application>Microsoft Office PowerPoint</Application>
  <PresentationFormat>Широкоэкранный</PresentationFormat>
  <Paragraphs>133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Courier New</vt:lpstr>
      <vt:lpstr>Lazursky</vt:lpstr>
      <vt:lpstr>Symbol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svet</dc:creator>
  <cp:lastModifiedBy>Morozova</cp:lastModifiedBy>
  <cp:revision>229</cp:revision>
  <cp:lastPrinted>2020-11-11T13:20:30Z</cp:lastPrinted>
  <dcterms:created xsi:type="dcterms:W3CDTF">2018-06-25T16:57:33Z</dcterms:created>
  <dcterms:modified xsi:type="dcterms:W3CDTF">2024-01-25T14:36:22Z</dcterms:modified>
</cp:coreProperties>
</file>